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969457"/>
            <a:ext cx="4286250" cy="14401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Inteligência Artificial Generativa e Engenharia de Poços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571500" y="2552495"/>
            <a:ext cx="42862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69" dirty="0">
                <a:solidFill>
                  <a:srgbClr val="00D9FF"/>
                </a:solidFill>
              </a:rPr>
              <a:t>Mapeando a Fronteira de Capacidade e Quantificando o Valor</a:t>
            </a:r>
            <a:endParaRPr lang="en-US" sz="1269" dirty="0"/>
          </a:p>
        </p:txBody>
      </p:sp>
      <p:sp>
        <p:nvSpPr>
          <p:cNvPr id="5" name="Text 2"/>
          <p:cNvSpPr/>
          <p:nvPr/>
        </p:nvSpPr>
        <p:spPr>
          <a:xfrm>
            <a:off x="571500" y="3475434"/>
            <a:ext cx="42862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Vitor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 – Doutorando, Petrobras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3681152"/>
            <a:ext cx="42862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Claudio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 – Pós-Doutorando, Petrobras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571500" y="3994026"/>
            <a:ext cx="4286250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00D9FF"/>
                </a:solidFill>
              </a:rPr>
              <a:t>Proposta de Colaboração com a Universidade de Stavanger (UiS)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5000625" y="785813"/>
            <a:ext cx="3571875" cy="3571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endParaRPr lang="en-US" sz="83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08" y="785813"/>
            <a:ext cx="2525483" cy="35718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857625" y="690823"/>
            <a:ext cx="4714875" cy="6686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Contexto: Petrobras e a Liderança em O&amp;G</a:t>
            </a:r>
            <a:endParaRPr lang="en-US" sz="1808" dirty="0"/>
          </a:p>
        </p:txBody>
      </p:sp>
      <p:sp>
        <p:nvSpPr>
          <p:cNvPr id="5" name="Text 1"/>
          <p:cNvSpPr/>
          <p:nvPr/>
        </p:nvSpPr>
        <p:spPr>
          <a:xfrm>
            <a:off x="3857625" y="1645183"/>
            <a:ext cx="4714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Liderança Global em Águas Profundas</a:t>
            </a:r>
            <a:endParaRPr lang="en-US" sz="885" dirty="0"/>
          </a:p>
        </p:txBody>
      </p:sp>
      <p:sp>
        <p:nvSpPr>
          <p:cNvPr id="6" name="Text 2"/>
          <p:cNvSpPr/>
          <p:nvPr/>
        </p:nvSpPr>
        <p:spPr>
          <a:xfrm>
            <a:off x="3857625" y="1909502"/>
            <a:ext cx="4714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A Petrobras é líder mundial em exploração e produção em ambientes de alta complexidade, com expertise consolidada em operações offshore.</a:t>
            </a:r>
            <a:endParaRPr lang="en-US" sz="780" dirty="0"/>
          </a:p>
        </p:txBody>
      </p:sp>
      <p:sp>
        <p:nvSpPr>
          <p:cNvPr id="7" name="Text 3"/>
          <p:cNvSpPr/>
          <p:nvPr/>
        </p:nvSpPr>
        <p:spPr>
          <a:xfrm>
            <a:off x="3857625" y="2659596"/>
            <a:ext cx="4714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Desafios Críticos em Well Construction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3857625" y="2923915"/>
            <a:ext cx="4714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A construção de poços envolve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gestão massiva de conhecimento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, tomada de decisão em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ambientes de segurança crítica, e conformidade com normas rigorosas.</a:t>
            </a:r>
            <a:endParaRPr lang="en-US" sz="780" dirty="0"/>
          </a:p>
        </p:txBody>
      </p:sp>
      <p:sp>
        <p:nvSpPr>
          <p:cNvPr id="9" name="Text 5"/>
          <p:cNvSpPr/>
          <p:nvPr/>
        </p:nvSpPr>
        <p:spPr>
          <a:xfrm>
            <a:off x="3857625" y="3674008"/>
            <a:ext cx="4714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IA Generativa como Vetor Estratégico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3857625" y="3938327"/>
            <a:ext cx="47148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O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Cortex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– plataforma de IA Generativa da Petrobras – transforma dados corporativos em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conhecimento acionável, amplificando a expertise humana e acelerando a tomada de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decisão.</a:t>
            </a:r>
            <a:endParaRPr lang="en-US" sz="7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Projeto Claudio: Quantificando o Valor do Copiloto Cortex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71500" y="1100138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Problema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571500" y="1350169"/>
            <a:ext cx="7858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Falta de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evidência empírica robusta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sobre os benefícios reais de copilotos de IA em ambientes industriais críticos. Questões-chave permanecem sem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resposta: Como esses sistemas afetam produtividade, qualidade da decisão e segurança?</a:t>
            </a:r>
            <a:endParaRPr lang="en-US" sz="780" dirty="0"/>
          </a:p>
        </p:txBody>
      </p:sp>
      <p:sp>
        <p:nvSpPr>
          <p:cNvPr id="6" name="Text 3"/>
          <p:cNvSpPr/>
          <p:nvPr/>
        </p:nvSpPr>
        <p:spPr>
          <a:xfrm>
            <a:off x="571500" y="1935956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Objetivo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571500" y="2185988"/>
            <a:ext cx="7858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Realizar um estudo comparativo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in vivo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para quantificar os benefícios, mecanismos e riscos do Cortex na Engenharia de Poços, gerando evidência de campo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que oriente a implantação em larga escala.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571500" y="2771775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Metodologia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571500" y="3021806"/>
            <a:ext cx="7858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Comparative Outcomes Study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comparando usuários intensivos do Cortex com grupo de controle (usuários de outras áreas). Coleta de dados através de: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uso do sistema, pesquisas, entrevistas qualitativas e indicadores de processo.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571500" y="3421856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Tempo Economizado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571500" y="3583288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Recuperação de informações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333759" y="3421856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Qualidade da Decisão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3333759" y="3583288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Confiança e rastreabilidade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6096019" y="3421856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Segurança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6096019" y="3583288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Acesso a alertas e conformidade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571500" y="3966177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Contribuição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571500" y="4216208"/>
            <a:ext cx="7858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Fornece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evidência rigorosa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sobre o que copilotos de IA entregam em produção, identificando os mecanismos de sucesso e orientando futuras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implementações em O&amp;G.</a:t>
            </a:r>
            <a:endParaRPr lang="en-US" sz="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63762"/>
            <a:ext cx="2714625" cy="28159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43313" y="602949"/>
            <a:ext cx="4929188" cy="5943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Projeto Vitor: Mapeando a Fronteira Irregular</a:t>
            </a:r>
            <a:endParaRPr lang="en-US" sz="1602" dirty="0"/>
          </a:p>
        </p:txBody>
      </p:sp>
      <p:sp>
        <p:nvSpPr>
          <p:cNvPr id="5" name="Text 1"/>
          <p:cNvSpPr/>
          <p:nvPr/>
        </p:nvSpPr>
        <p:spPr>
          <a:xfrm>
            <a:off x="3643313" y="1411588"/>
            <a:ext cx="4929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Problema</a:t>
            </a:r>
            <a:endParaRPr lang="en-US" sz="784" dirty="0"/>
          </a:p>
        </p:txBody>
      </p:sp>
      <p:sp>
        <p:nvSpPr>
          <p:cNvPr id="6" name="Text 2"/>
          <p:cNvSpPr/>
          <p:nvPr/>
        </p:nvSpPr>
        <p:spPr>
          <a:xfrm>
            <a:off x="3643313" y="1625901"/>
            <a:ext cx="4929188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O desempenho de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Agentes de LLM é irregular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– alternando entre picos de sucesso e vales de falha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inesperada – em tarefas complexas de Engenharia de Poços. Não sabemos quais tarefas são seguras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para automação.</a:t>
            </a:r>
            <a:endParaRPr lang="en-US" sz="727" dirty="0"/>
          </a:p>
        </p:txBody>
      </p:sp>
      <p:sp>
        <p:nvSpPr>
          <p:cNvPr id="7" name="Text 3"/>
          <p:cNvSpPr/>
          <p:nvPr/>
        </p:nvSpPr>
        <p:spPr>
          <a:xfrm>
            <a:off x="3643313" y="2290270"/>
            <a:ext cx="4929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Objetivo</a:t>
            </a:r>
            <a:endParaRPr lang="en-US" sz="784" dirty="0"/>
          </a:p>
        </p:txBody>
      </p:sp>
      <p:sp>
        <p:nvSpPr>
          <p:cNvPr id="8" name="Text 4"/>
          <p:cNvSpPr/>
          <p:nvPr/>
        </p:nvSpPr>
        <p:spPr>
          <a:xfrm>
            <a:off x="3643313" y="2504582"/>
            <a:ext cx="49291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Mapear e caracterizar a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Fronteira Irregular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de capacidade de agentes autônomos, identificando os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fatores que determinam sucesso e falha em tarefas de planejamento e execução.</a:t>
            </a:r>
            <a:endParaRPr lang="en-US" sz="727" dirty="0"/>
          </a:p>
        </p:txBody>
      </p:sp>
      <p:sp>
        <p:nvSpPr>
          <p:cNvPr id="9" name="Text 5"/>
          <p:cNvSpPr/>
          <p:nvPr/>
        </p:nvSpPr>
        <p:spPr>
          <a:xfrm>
            <a:off x="3643313" y="3018932"/>
            <a:ext cx="4929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Metodologia</a:t>
            </a:r>
            <a:endParaRPr lang="en-US" sz="784" dirty="0"/>
          </a:p>
        </p:txBody>
      </p:sp>
      <p:sp>
        <p:nvSpPr>
          <p:cNvPr id="10" name="Text 6"/>
          <p:cNvSpPr/>
          <p:nvPr/>
        </p:nvSpPr>
        <p:spPr>
          <a:xfrm>
            <a:off x="3643313" y="3233245"/>
            <a:ext cx="4929188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Pesquisa experimental: (1) Taxonomia de tarefas representativas; (2) Benchmark experimental (sandbox) com ferramentas simuladas; (3) Avaliação sistemática de diferentes arquiteturas de agentes (RAG, ReAct, etc.).</a:t>
            </a:r>
            <a:endParaRPr lang="en-US" sz="727" dirty="0"/>
          </a:p>
        </p:txBody>
      </p:sp>
      <p:sp>
        <p:nvSpPr>
          <p:cNvPr id="11" name="Text 7"/>
          <p:cNvSpPr/>
          <p:nvPr/>
        </p:nvSpPr>
        <p:spPr>
          <a:xfrm>
            <a:off x="3643313" y="3897613"/>
            <a:ext cx="4929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Contribuição</a:t>
            </a:r>
            <a:endParaRPr lang="en-US" sz="784" dirty="0"/>
          </a:p>
        </p:txBody>
      </p:sp>
      <p:sp>
        <p:nvSpPr>
          <p:cNvPr id="12" name="Text 8"/>
          <p:cNvSpPr/>
          <p:nvPr/>
        </p:nvSpPr>
        <p:spPr>
          <a:xfrm>
            <a:off x="3643313" y="4111926"/>
            <a:ext cx="49291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Framework de decisão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para implantação segura, indicando quais tarefas estão nos "picos" (seguras para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automação) e quais estão nos "vales" (requerem supervisão humana).</a:t>
            </a:r>
            <a:endParaRPr lang="en-US" sz="6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48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Sinergia: Do Copiloto ao Agente Autônomo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92931" y="1135856"/>
            <a:ext cx="37290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spc="1" kern="0" dirty="0">
                <a:solidFill>
                  <a:srgbClr val="00D9FF"/>
                </a:solidFill>
              </a:rPr>
              <a:t>Projeto Claudio (Pós-Doc)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592931" y="1493044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Foco</a:t>
            </a:r>
            <a:endParaRPr lang="en-US" sz="634" dirty="0"/>
          </a:p>
        </p:txBody>
      </p:sp>
      <p:sp>
        <p:nvSpPr>
          <p:cNvPr id="6" name="Text 3"/>
          <p:cNvSpPr/>
          <p:nvPr/>
        </p:nvSpPr>
        <p:spPr>
          <a:xfrm>
            <a:off x="592931" y="1675209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Quantificação de Valor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– Benefícios reais em produção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592931" y="1953816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Tecnologia</a:t>
            </a:r>
            <a:endParaRPr lang="en-US" sz="634" dirty="0"/>
          </a:p>
        </p:txBody>
      </p:sp>
      <p:sp>
        <p:nvSpPr>
          <p:cNvPr id="8" name="Text 5"/>
          <p:cNvSpPr/>
          <p:nvPr/>
        </p:nvSpPr>
        <p:spPr>
          <a:xfrm>
            <a:off x="592931" y="2135981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Copiloto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(Assistência Humana)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592931" y="2414588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Domínio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92931" y="2596753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Cortex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(Plataforma em Produção)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592931" y="2875359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Pergunta Central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592931" y="3057525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O que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o Copiloto entrega?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4843463" y="1135856"/>
            <a:ext cx="37290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spc="1" kern="0" dirty="0">
                <a:solidFill>
                  <a:srgbClr val="FF6B35"/>
                </a:solidFill>
              </a:rPr>
              <a:t>Projeto Vitor (Doutorado)</a:t>
            </a:r>
            <a:endParaRPr lang="en-US" sz="987" dirty="0"/>
          </a:p>
        </p:txBody>
      </p:sp>
      <p:sp>
        <p:nvSpPr>
          <p:cNvPr id="14" name="Text 11"/>
          <p:cNvSpPr/>
          <p:nvPr/>
        </p:nvSpPr>
        <p:spPr>
          <a:xfrm>
            <a:off x="4843463" y="1493044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Foco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4843463" y="1675209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Mapeamento de Capacidade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– Limites e falhas</a:t>
            </a:r>
            <a:endParaRPr lang="en-US" sz="683" dirty="0"/>
          </a:p>
        </p:txBody>
      </p:sp>
      <p:sp>
        <p:nvSpPr>
          <p:cNvPr id="16" name="Text 13"/>
          <p:cNvSpPr/>
          <p:nvPr/>
        </p:nvSpPr>
        <p:spPr>
          <a:xfrm>
            <a:off x="4843463" y="1953816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Tecnologia</a:t>
            </a:r>
            <a:endParaRPr lang="en-US" sz="634" dirty="0"/>
          </a:p>
        </p:txBody>
      </p:sp>
      <p:sp>
        <p:nvSpPr>
          <p:cNvPr id="17" name="Text 14"/>
          <p:cNvSpPr/>
          <p:nvPr/>
        </p:nvSpPr>
        <p:spPr>
          <a:xfrm>
            <a:off x="4843463" y="2135981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Agente Autônomo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(Automação)</a:t>
            </a:r>
            <a:endParaRPr lang="en-US" sz="683" dirty="0"/>
          </a:p>
        </p:txBody>
      </p:sp>
      <p:sp>
        <p:nvSpPr>
          <p:cNvPr id="18" name="Text 15"/>
          <p:cNvSpPr/>
          <p:nvPr/>
        </p:nvSpPr>
        <p:spPr>
          <a:xfrm>
            <a:off x="4843463" y="2414588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Domínio</a:t>
            </a:r>
            <a:endParaRPr lang="en-US" sz="634" dirty="0"/>
          </a:p>
        </p:txBody>
      </p:sp>
      <p:sp>
        <p:nvSpPr>
          <p:cNvPr id="19" name="Text 16"/>
          <p:cNvSpPr/>
          <p:nvPr/>
        </p:nvSpPr>
        <p:spPr>
          <a:xfrm>
            <a:off x="4843463" y="2596753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Benchmark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(Sandbox Experimental)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4843463" y="2875359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Pergunta Central</a:t>
            </a:r>
            <a:endParaRPr lang="en-US" sz="634" dirty="0"/>
          </a:p>
        </p:txBody>
      </p:sp>
      <p:sp>
        <p:nvSpPr>
          <p:cNvPr id="21" name="Text 18"/>
          <p:cNvSpPr/>
          <p:nvPr/>
        </p:nvSpPr>
        <p:spPr>
          <a:xfrm>
            <a:off x="4843463" y="3057525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Onde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o Agente falha?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428625" y="3993356"/>
            <a:ext cx="8286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Complementaridade Estratégica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428625" y="4293394"/>
            <a:ext cx="8286750" cy="16000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Claudio valida o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valor atual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da IA (Copiloto Cortex em produção) e identifica os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mecanismos de sucesso</a:t>
            </a:r>
            <a:endParaRPr lang="en-US" sz="727" dirty="0"/>
          </a:p>
        </p:txBody>
      </p:sp>
      <p:sp>
        <p:nvSpPr>
          <p:cNvPr id="24" name="Text 21"/>
          <p:cNvSpPr/>
          <p:nvPr/>
        </p:nvSpPr>
        <p:spPr>
          <a:xfrm>
            <a:off x="428625" y="4539128"/>
            <a:ext cx="8286750" cy="16000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Vitor define o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limite futuro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da IA (Agente Autônomo seguro) e os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fatores de falha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, garantindo transição segura para automação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428625" y="4784861"/>
            <a:ext cx="8286750" cy="16000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Ambos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abordam LLM/RAG em Engenharia de Poços com foco em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segurança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e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conhecimento corporativo</a:t>
            </a:r>
            <a:endParaRPr lang="en-US" sz="683" dirty="0"/>
          </a:p>
        </p:txBody>
      </p:sp>
      <p:sp>
        <p:nvSpPr>
          <p:cNvPr id="26" name="Text 23"/>
          <p:cNvSpPr/>
          <p:nvPr/>
        </p:nvSpPr>
        <p:spPr>
          <a:xfrm>
            <a:off x="428625" y="4293394"/>
            <a:ext cx="100013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→</a:t>
            </a:r>
            <a:endParaRPr lang="en-US" sz="683" dirty="0"/>
          </a:p>
        </p:txBody>
      </p:sp>
      <p:sp>
        <p:nvSpPr>
          <p:cNvPr id="27" name="Text 24"/>
          <p:cNvSpPr/>
          <p:nvPr/>
        </p:nvSpPr>
        <p:spPr>
          <a:xfrm>
            <a:off x="428625" y="4539128"/>
            <a:ext cx="100013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→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428625" y="4784861"/>
            <a:ext cx="100013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→</a:t>
            </a:r>
            <a:endParaRPr lang="en-US" sz="68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Proposta de Colaboração: Alavancando a Expertise da UiS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71500" y="1064419"/>
            <a:ext cx="5072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0D9FF"/>
                </a:solidFill>
              </a:rPr>
              <a:t>Como a UiS Pode Contribuir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707231" y="1378744"/>
            <a:ext cx="493633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1. Validação de Domínio</a:t>
            </a:r>
            <a:endParaRPr lang="en-US" sz="734" dirty="0"/>
          </a:p>
        </p:txBody>
      </p:sp>
      <p:sp>
        <p:nvSpPr>
          <p:cNvPr id="6" name="Text 3"/>
          <p:cNvSpPr/>
          <p:nvPr/>
        </p:nvSpPr>
        <p:spPr>
          <a:xfrm>
            <a:off x="707231" y="1582341"/>
            <a:ext cx="49363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Expertise em Engenharia de Poços para validar a Taxonomia de Tarefas (Vitor) e os critérios de sucesso (Claudio/Vitor), garantindo relevância industrial.</a:t>
            </a:r>
            <a:endParaRPr lang="en-US" sz="727" dirty="0"/>
          </a:p>
        </p:txBody>
      </p:sp>
      <p:sp>
        <p:nvSpPr>
          <p:cNvPr id="7" name="Text 4"/>
          <p:cNvSpPr/>
          <p:nvPr/>
        </p:nvSpPr>
        <p:spPr>
          <a:xfrm>
            <a:off x="707231" y="2010966"/>
            <a:ext cx="493633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2. Acesso a Dados e Casos de Estudo</a:t>
            </a:r>
            <a:endParaRPr lang="en-US" sz="734" dirty="0"/>
          </a:p>
        </p:txBody>
      </p:sp>
      <p:sp>
        <p:nvSpPr>
          <p:cNvPr id="8" name="Text 5"/>
          <p:cNvSpPr/>
          <p:nvPr/>
        </p:nvSpPr>
        <p:spPr>
          <a:xfrm>
            <a:off x="707231" y="2214563"/>
            <a:ext cx="49363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Possível acesso a dados ou cenários de O&amp;G da Noruega para expandir a generalização dos achados além do contexto Petrobras.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707231" y="2643188"/>
            <a:ext cx="493633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3. Revisão Metodológica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707231" y="2846784"/>
            <a:ext cx="49363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Colaboração na definição do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ground truth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e na avaliação cega (SMEs) dos resultados do benchmark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(Vitor), reforçando rigor científico.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707231" y="3275409"/>
            <a:ext cx="493633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4. Publicações Conjuntas</a:t>
            </a:r>
            <a:endParaRPr lang="en-US" sz="734" dirty="0"/>
          </a:p>
        </p:txBody>
      </p:sp>
      <p:sp>
        <p:nvSpPr>
          <p:cNvPr id="12" name="Text 9"/>
          <p:cNvSpPr/>
          <p:nvPr/>
        </p:nvSpPr>
        <p:spPr>
          <a:xfrm>
            <a:off x="707231" y="3479006"/>
            <a:ext cx="49363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Artigos de alto impacto que unem a aplicação industrial (Petrobras) e a pesquisa acadêmica de ponta (UiS), amplificando visibilidade científica.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6072188" y="1185863"/>
            <a:ext cx="2500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0D9FF"/>
                </a:solidFill>
              </a:rPr>
              <a:t>Benefícios Mútuos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6207919" y="1500188"/>
            <a:ext cx="2364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Para Petrobras: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6207919" y="1678781"/>
            <a:ext cx="23050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Validação acadêmica rigorosa, acesso a expertise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6207919" y="1828800"/>
            <a:ext cx="190174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global em O&amp;G, publicações de impacto.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6207919" y="2078831"/>
            <a:ext cx="2364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Para UiS:</a:t>
            </a:r>
            <a:endParaRPr lang="en-US" sz="683" dirty="0"/>
          </a:p>
        </p:txBody>
      </p:sp>
      <p:sp>
        <p:nvSpPr>
          <p:cNvPr id="18" name="Text 15"/>
          <p:cNvSpPr/>
          <p:nvPr/>
        </p:nvSpPr>
        <p:spPr>
          <a:xfrm>
            <a:off x="6207919" y="2257425"/>
            <a:ext cx="233131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Acesso a dados industriais reais, oportunidade de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6207919" y="2407444"/>
            <a:ext cx="233279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pesquisa em IA aplicada, visibilidade em inovação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6207919" y="2557463"/>
            <a:ext cx="39486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de O&amp;G.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6207919" y="2807494"/>
            <a:ext cx="2364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Para Ambas: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6207919" y="2986088"/>
            <a:ext cx="21056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Avanço do conhecimento em IA Generativa e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6207919" y="3136106"/>
            <a:ext cx="19611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Engenharia de Poços, estabelecimento de</a:t>
            </a:r>
            <a:endParaRPr lang="en-US" sz="727" dirty="0"/>
          </a:p>
        </p:txBody>
      </p:sp>
      <p:sp>
        <p:nvSpPr>
          <p:cNvPr id="24" name="Text 21"/>
          <p:cNvSpPr/>
          <p:nvPr/>
        </p:nvSpPr>
        <p:spPr>
          <a:xfrm>
            <a:off x="6207919" y="3286125"/>
            <a:ext cx="14811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parceria estratégica duradoura.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Conclusão e Próximos Passos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71500" y="1135856"/>
            <a:ext cx="35254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Resumo da Proposta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571500" y="1507331"/>
            <a:ext cx="35254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1. Pesquisa de Ponta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571500" y="1693069"/>
            <a:ext cx="352544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IA Generativa aplicada a um domínio crítico e de alto impacto: Engenharia de Poços em O&amp;G, com foco em segurança operacional e eficiência.</a:t>
            </a:r>
            <a:endParaRPr lang="en-US" sz="780" dirty="0"/>
          </a:p>
        </p:txBody>
      </p:sp>
      <p:sp>
        <p:nvSpPr>
          <p:cNvPr id="7" name="Text 4"/>
          <p:cNvSpPr/>
          <p:nvPr/>
        </p:nvSpPr>
        <p:spPr>
          <a:xfrm>
            <a:off x="571500" y="2500313"/>
            <a:ext cx="35254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2. Projetos Complementares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571500" y="2686050"/>
            <a:ext cx="35254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Claudio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quantifica o valor atual (Copiloto em produção);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Vitor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mapeia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os limites futuros (Agente autônomo seguro).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571500" y="3321844"/>
            <a:ext cx="35254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3. Impacto Estratégico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571500" y="3507581"/>
            <a:ext cx="35254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Resultados orientarão a implantação segura e eficaz de IA em O&amp;G, com aplicabilidade imediata na Petrobras e no setor.</a:t>
            </a:r>
            <a:endParaRPr lang="en-US" sz="780" dirty="0"/>
          </a:p>
        </p:txBody>
      </p:sp>
      <p:sp>
        <p:nvSpPr>
          <p:cNvPr id="11" name="Text 8"/>
          <p:cNvSpPr/>
          <p:nvPr/>
        </p:nvSpPr>
        <p:spPr>
          <a:xfrm>
            <a:off x="4832747" y="1350169"/>
            <a:ext cx="35254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spc="1" kern="0" dirty="0">
                <a:solidFill>
                  <a:srgbClr val="FF6B35"/>
                </a:solidFill>
              </a:rPr>
              <a:t>Chamada para Ação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4832747" y="1707356"/>
            <a:ext cx="352544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Como podemos formalizar uma colaboração entre Petrobras e UiS?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4832747" y="2271713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Reunião de acompanhamento para detalhar a colaboração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4832747" y="2537454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Co-orientação de pesquisadores (UiS + Petrobras)</a:t>
            </a:r>
            <a:endParaRPr lang="en-US" sz="727" dirty="0"/>
          </a:p>
        </p:txBody>
      </p:sp>
      <p:sp>
        <p:nvSpPr>
          <p:cNvPr id="15" name="Text 12"/>
          <p:cNvSpPr/>
          <p:nvPr/>
        </p:nvSpPr>
        <p:spPr>
          <a:xfrm>
            <a:off x="4832747" y="2803196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Intercâmbio de dados, metodologia e expertise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4832747" y="3068938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Co-autoria em publicações de alto impacto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4832747" y="3334680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Possível acordo formal de pesquisa (MOU)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4832747" y="2271713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4832747" y="2537454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4832747" y="2803196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4832747" y="3068938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4832747" y="3334680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825159"/>
            <a:ext cx="4857750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Obrigado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1659527"/>
            <a:ext cx="3571875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Agradecemos a atenção do </a:t>
            </a:r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Professor Antorweep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 e dos 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representantes da </a:t>
            </a:r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Universidade de Stavanger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. Esperamos que 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esta apresentação tenha demonstrado a relevância e o potencial 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de colaboração entre nossas instituições.</a:t>
            </a:r>
            <a:endParaRPr lang="en-US" sz="834" dirty="0"/>
          </a:p>
        </p:txBody>
      </p:sp>
      <p:sp>
        <p:nvSpPr>
          <p:cNvPr id="5" name="Text 2"/>
          <p:cNvSpPr/>
          <p:nvPr/>
        </p:nvSpPr>
        <p:spPr>
          <a:xfrm>
            <a:off x="571500" y="3068185"/>
            <a:ext cx="4857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0D9FF"/>
                </a:solidFill>
              </a:rPr>
              <a:t>Contato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3416443"/>
            <a:ext cx="24690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Vitor</a:t>
            </a:r>
            <a:endParaRPr lang="en-US" sz="734" dirty="0"/>
          </a:p>
        </p:txBody>
      </p:sp>
      <p:sp>
        <p:nvSpPr>
          <p:cNvPr id="7" name="Text 4"/>
          <p:cNvSpPr/>
          <p:nvPr/>
        </p:nvSpPr>
        <p:spPr>
          <a:xfrm>
            <a:off x="571500" y="3596822"/>
            <a:ext cx="48577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27" dirty="0">
                <a:solidFill>
                  <a:srgbClr val="00D9FF"/>
                </a:solidFill>
              </a:rPr>
              <a:t>Doutorando, Petrobras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571500" y="3937936"/>
            <a:ext cx="38685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Claudio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571500" y="4118316"/>
            <a:ext cx="48577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27" dirty="0">
                <a:solidFill>
                  <a:srgbClr val="00D9FF"/>
                </a:solidFill>
              </a:rPr>
              <a:t>Pós-Doutorando, Petrobras</a:t>
            </a:r>
            <a:endParaRPr lang="en-US" sz="727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828716"/>
            <a:ext cx="2714625" cy="14860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2025-11-25T21:32:23Z</dcterms:created>
  <dcterms:modified xsi:type="dcterms:W3CDTF">2025-11-25T21:32:23Z</dcterms:modified>
</cp:coreProperties>
</file>